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7" r:id="rId5"/>
    <p:sldId id="265" r:id="rId6"/>
    <p:sldId id="259" r:id="rId7"/>
    <p:sldId id="260" r:id="rId8"/>
    <p:sldId id="263" r:id="rId9"/>
    <p:sldId id="266" r:id="rId10"/>
    <p:sldId id="264"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E30DA0DA-AB36-4F69-AC57-EBDF785E09E2}">
          <p14:sldIdLst>
            <p14:sldId id="257"/>
            <p14:sldId id="265"/>
            <p14:sldId id="259"/>
            <p14:sldId id="260"/>
            <p14:sldId id="263"/>
            <p14:sldId id="266"/>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ijl, gemiddeld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Stijl, gemiddeld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75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ke Drabbe" userId="S::m.drabbe@helicon.nl::b9b1a049-6b87-453c-9d4e-1b3ea0ffd634" providerId="AD" clId="Web-{E8A7B01A-CA9D-49D2-A1BD-68C23B055E71}"/>
    <pc:docChg chg="modSld">
      <pc:chgData name="Marieke Drabbe" userId="S::m.drabbe@helicon.nl::b9b1a049-6b87-453c-9d4e-1b3ea0ffd634" providerId="AD" clId="Web-{E8A7B01A-CA9D-49D2-A1BD-68C23B055E71}" dt="2019-05-15T15:08:26.135" v="160" actId="20577"/>
      <pc:docMkLst>
        <pc:docMk/>
      </pc:docMkLst>
      <pc:sldChg chg="modSp">
        <pc:chgData name="Marieke Drabbe" userId="S::m.drabbe@helicon.nl::b9b1a049-6b87-453c-9d4e-1b3ea0ffd634" providerId="AD" clId="Web-{E8A7B01A-CA9D-49D2-A1BD-68C23B055E71}" dt="2019-05-15T15:06:41.493" v="76" actId="20577"/>
        <pc:sldMkLst>
          <pc:docMk/>
          <pc:sldMk cId="2898902124" sldId="259"/>
        </pc:sldMkLst>
        <pc:spChg chg="mod">
          <ac:chgData name="Marieke Drabbe" userId="S::m.drabbe@helicon.nl::b9b1a049-6b87-453c-9d4e-1b3ea0ffd634" providerId="AD" clId="Web-{E8A7B01A-CA9D-49D2-A1BD-68C23B055E71}" dt="2019-05-15T15:06:41.493" v="76" actId="20577"/>
          <ac:spMkLst>
            <pc:docMk/>
            <pc:sldMk cId="2898902124" sldId="259"/>
            <ac:spMk id="11" creationId="{00000000-0000-0000-0000-000000000000}"/>
          </ac:spMkLst>
        </pc:spChg>
      </pc:sldChg>
      <pc:sldChg chg="modSp">
        <pc:chgData name="Marieke Drabbe" userId="S::m.drabbe@helicon.nl::b9b1a049-6b87-453c-9d4e-1b3ea0ffd634" providerId="AD" clId="Web-{E8A7B01A-CA9D-49D2-A1BD-68C23B055E71}" dt="2019-05-15T15:08:16.025" v="153" actId="20577"/>
        <pc:sldMkLst>
          <pc:docMk/>
          <pc:sldMk cId="83892022" sldId="260"/>
        </pc:sldMkLst>
        <pc:spChg chg="mod">
          <ac:chgData name="Marieke Drabbe" userId="S::m.drabbe@helicon.nl::b9b1a049-6b87-453c-9d4e-1b3ea0ffd634" providerId="AD" clId="Web-{E8A7B01A-CA9D-49D2-A1BD-68C23B055E71}" dt="2019-05-15T15:07:21.509" v="123" actId="20577"/>
          <ac:spMkLst>
            <pc:docMk/>
            <pc:sldMk cId="83892022" sldId="260"/>
            <ac:spMk id="10" creationId="{00000000-0000-0000-0000-000000000000}"/>
          </ac:spMkLst>
        </pc:spChg>
        <pc:spChg chg="mod">
          <ac:chgData name="Marieke Drabbe" userId="S::m.drabbe@helicon.nl::b9b1a049-6b87-453c-9d4e-1b3ea0ffd634" providerId="AD" clId="Web-{E8A7B01A-CA9D-49D2-A1BD-68C23B055E71}" dt="2019-05-15T15:07:15.212" v="114" actId="20577"/>
          <ac:spMkLst>
            <pc:docMk/>
            <pc:sldMk cId="83892022" sldId="260"/>
            <ac:spMk id="11" creationId="{00000000-0000-0000-0000-000000000000}"/>
          </ac:spMkLst>
        </pc:spChg>
        <pc:spChg chg="mod">
          <ac:chgData name="Marieke Drabbe" userId="S::m.drabbe@helicon.nl::b9b1a049-6b87-453c-9d4e-1b3ea0ffd634" providerId="AD" clId="Web-{E8A7B01A-CA9D-49D2-A1BD-68C23B055E71}" dt="2019-05-15T15:08:16.025" v="153" actId="20577"/>
          <ac:spMkLst>
            <pc:docMk/>
            <pc:sldMk cId="83892022" sldId="260"/>
            <ac:spMk id="12" creationId="{00000000-0000-0000-0000-000000000000}"/>
          </ac:spMkLst>
        </pc:spChg>
      </pc:sldChg>
      <pc:sldChg chg="modSp">
        <pc:chgData name="Marieke Drabbe" userId="S::m.drabbe@helicon.nl::b9b1a049-6b87-453c-9d4e-1b3ea0ffd634" providerId="AD" clId="Web-{E8A7B01A-CA9D-49D2-A1BD-68C23B055E71}" dt="2019-05-15T15:07:52.103" v="140" actId="1076"/>
        <pc:sldMkLst>
          <pc:docMk/>
          <pc:sldMk cId="268224060" sldId="262"/>
        </pc:sldMkLst>
        <pc:spChg chg="mod">
          <ac:chgData name="Marieke Drabbe" userId="S::m.drabbe@helicon.nl::b9b1a049-6b87-453c-9d4e-1b3ea0ffd634" providerId="AD" clId="Web-{E8A7B01A-CA9D-49D2-A1BD-68C23B055E71}" dt="2019-05-15T15:07:52.103" v="140" actId="1076"/>
          <ac:spMkLst>
            <pc:docMk/>
            <pc:sldMk cId="268224060" sldId="262"/>
            <ac:spMk id="11" creationId="{00000000-0000-0000-0000-000000000000}"/>
          </ac:spMkLst>
        </pc:spChg>
        <pc:spChg chg="mod">
          <ac:chgData name="Marieke Drabbe" userId="S::m.drabbe@helicon.nl::b9b1a049-6b87-453c-9d4e-1b3ea0ffd634" providerId="AD" clId="Web-{E8A7B01A-CA9D-49D2-A1BD-68C23B055E71}" dt="2019-05-15T15:07:49.697" v="139" actId="1076"/>
          <ac:spMkLst>
            <pc:docMk/>
            <pc:sldMk cId="268224060" sldId="262"/>
            <ac:spMk id="12" creationId="{00000000-0000-0000-0000-000000000000}"/>
          </ac:spMkLst>
        </pc:spChg>
        <pc:spChg chg="mod">
          <ac:chgData name="Marieke Drabbe" userId="S::m.drabbe@helicon.nl::b9b1a049-6b87-453c-9d4e-1b3ea0ffd634" providerId="AD" clId="Web-{E8A7B01A-CA9D-49D2-A1BD-68C23B055E71}" dt="2019-05-15T15:07:37.915" v="131" actId="20577"/>
          <ac:spMkLst>
            <pc:docMk/>
            <pc:sldMk cId="268224060" sldId="262"/>
            <ac:spMk id="13" creationId="{00000000-0000-0000-0000-000000000000}"/>
          </ac:spMkLst>
        </pc:spChg>
      </pc:sldChg>
      <pc:sldChg chg="modSp">
        <pc:chgData name="Marieke Drabbe" userId="S::m.drabbe@helicon.nl::b9b1a049-6b87-453c-9d4e-1b3ea0ffd634" providerId="AD" clId="Web-{E8A7B01A-CA9D-49D2-A1BD-68C23B055E71}" dt="2019-05-15T15:08:21.682" v="156" actId="20577"/>
        <pc:sldMkLst>
          <pc:docMk/>
          <pc:sldMk cId="1752962136" sldId="263"/>
        </pc:sldMkLst>
        <pc:spChg chg="mod">
          <ac:chgData name="Marieke Drabbe" userId="S::m.drabbe@helicon.nl::b9b1a049-6b87-453c-9d4e-1b3ea0ffd634" providerId="AD" clId="Web-{E8A7B01A-CA9D-49D2-A1BD-68C23B055E71}" dt="2019-05-15T15:08:21.682" v="156" actId="20577"/>
          <ac:spMkLst>
            <pc:docMk/>
            <pc:sldMk cId="1752962136" sldId="263"/>
            <ac:spMk id="8" creationId="{00000000-0000-0000-0000-000000000000}"/>
          </ac:spMkLst>
        </pc:spChg>
        <pc:spChg chg="mod">
          <ac:chgData name="Marieke Drabbe" userId="S::m.drabbe@helicon.nl::b9b1a049-6b87-453c-9d4e-1b3ea0ffd634" providerId="AD" clId="Web-{E8A7B01A-CA9D-49D2-A1BD-68C23B055E71}" dt="2019-05-15T15:06:14.399" v="41" actId="20577"/>
          <ac:spMkLst>
            <pc:docMk/>
            <pc:sldMk cId="1752962136" sldId="263"/>
            <ac:spMk id="9" creationId="{00000000-0000-0000-0000-000000000000}"/>
          </ac:spMkLst>
        </pc:spChg>
        <pc:spChg chg="mod">
          <ac:chgData name="Marieke Drabbe" userId="S::m.drabbe@helicon.nl::b9b1a049-6b87-453c-9d4e-1b3ea0ffd634" providerId="AD" clId="Web-{E8A7B01A-CA9D-49D2-A1BD-68C23B055E71}" dt="2019-05-15T15:06:18.180" v="49" actId="20577"/>
          <ac:spMkLst>
            <pc:docMk/>
            <pc:sldMk cId="1752962136" sldId="263"/>
            <ac:spMk id="10" creationId="{00000000-0000-0000-0000-000000000000}"/>
          </ac:spMkLst>
        </pc:spChg>
        <pc:spChg chg="mod">
          <ac:chgData name="Marieke Drabbe" userId="S::m.drabbe@helicon.nl::b9b1a049-6b87-453c-9d4e-1b3ea0ffd634" providerId="AD" clId="Web-{E8A7B01A-CA9D-49D2-A1BD-68C23B055E71}" dt="2019-05-15T15:07:11.181" v="111" actId="20577"/>
          <ac:spMkLst>
            <pc:docMk/>
            <pc:sldMk cId="1752962136" sldId="263"/>
            <ac:spMk id="11" creationId="{00000000-0000-0000-0000-000000000000}"/>
          </ac:spMkLst>
        </pc:spChg>
        <pc:spChg chg="mod">
          <ac:chgData name="Marieke Drabbe" userId="S::m.drabbe@helicon.nl::b9b1a049-6b87-453c-9d4e-1b3ea0ffd634" providerId="AD" clId="Web-{E8A7B01A-CA9D-49D2-A1BD-68C23B055E71}" dt="2019-05-15T15:06:23.008" v="58" actId="20577"/>
          <ac:spMkLst>
            <pc:docMk/>
            <pc:sldMk cId="1752962136" sldId="263"/>
            <ac:spMk id="12" creationId="{00000000-0000-0000-0000-000000000000}"/>
          </ac:spMkLst>
        </pc:spChg>
      </pc:sldChg>
      <pc:sldChg chg="modSp">
        <pc:chgData name="Marieke Drabbe" userId="S::m.drabbe@helicon.nl::b9b1a049-6b87-453c-9d4e-1b3ea0ffd634" providerId="AD" clId="Web-{E8A7B01A-CA9D-49D2-A1BD-68C23B055E71}" dt="2019-05-15T15:08:26.057" v="159" actId="20577"/>
        <pc:sldMkLst>
          <pc:docMk/>
          <pc:sldMk cId="2446642812" sldId="264"/>
        </pc:sldMkLst>
        <pc:spChg chg="mod">
          <ac:chgData name="Marieke Drabbe" userId="S::m.drabbe@helicon.nl::b9b1a049-6b87-453c-9d4e-1b3ea0ffd634" providerId="AD" clId="Web-{E8A7B01A-CA9D-49D2-A1BD-68C23B055E71}" dt="2019-05-15T15:08:26.057" v="159" actId="20577"/>
          <ac:spMkLst>
            <pc:docMk/>
            <pc:sldMk cId="2446642812" sldId="264"/>
            <ac:spMk id="8" creationId="{00000000-0000-0000-0000-000000000000}"/>
          </ac:spMkLst>
        </pc:spChg>
        <pc:spChg chg="mod">
          <ac:chgData name="Marieke Drabbe" userId="S::m.drabbe@helicon.nl::b9b1a049-6b87-453c-9d4e-1b3ea0ffd634" providerId="AD" clId="Web-{E8A7B01A-CA9D-49D2-A1BD-68C23B055E71}" dt="2019-05-15T15:06:28.758" v="65" actId="20577"/>
          <ac:spMkLst>
            <pc:docMk/>
            <pc:sldMk cId="2446642812" sldId="264"/>
            <ac:spMk id="12" creationId="{00000000-0000-0000-0000-000000000000}"/>
          </ac:spMkLst>
        </pc:spChg>
        <pc:spChg chg="mod">
          <ac:chgData name="Marieke Drabbe" userId="S::m.drabbe@helicon.nl::b9b1a049-6b87-453c-9d4e-1b3ea0ffd634" providerId="AD" clId="Web-{E8A7B01A-CA9D-49D2-A1BD-68C23B055E71}" dt="2019-05-15T15:07:06.884" v="109" actId="20577"/>
          <ac:spMkLst>
            <pc:docMk/>
            <pc:sldMk cId="2446642812" sldId="264"/>
            <ac:spMk id="13" creationId="{00000000-0000-0000-0000-000000000000}"/>
          </ac:spMkLst>
        </pc:spChg>
      </pc:sldChg>
      <pc:sldChg chg="modSp">
        <pc:chgData name="Marieke Drabbe" userId="S::m.drabbe@helicon.nl::b9b1a049-6b87-453c-9d4e-1b3ea0ffd634" providerId="AD" clId="Web-{E8A7B01A-CA9D-49D2-A1BD-68C23B055E71}" dt="2019-05-15T15:06:38.899" v="72" actId="20577"/>
        <pc:sldMkLst>
          <pc:docMk/>
          <pc:sldMk cId="2052387474" sldId="265"/>
        </pc:sldMkLst>
        <pc:spChg chg="mod">
          <ac:chgData name="Marieke Drabbe" userId="S::m.drabbe@helicon.nl::b9b1a049-6b87-453c-9d4e-1b3ea0ffd634" providerId="AD" clId="Web-{E8A7B01A-CA9D-49D2-A1BD-68C23B055E71}" dt="2019-05-15T15:06:38.899" v="72" actId="20577"/>
          <ac:spMkLst>
            <pc:docMk/>
            <pc:sldMk cId="2052387474" sldId="265"/>
            <ac:spMk id="14" creationId="{00000000-0000-0000-0000-000000000000}"/>
          </ac:spMkLst>
        </pc:spChg>
        <pc:spChg chg="mod">
          <ac:chgData name="Marieke Drabbe" userId="S::m.drabbe@helicon.nl::b9b1a049-6b87-453c-9d4e-1b3ea0ffd634" providerId="AD" clId="Web-{E8A7B01A-CA9D-49D2-A1BD-68C23B055E71}" dt="2019-05-15T15:05:46.461" v="2" actId="20577"/>
          <ac:spMkLst>
            <pc:docMk/>
            <pc:sldMk cId="2052387474" sldId="265"/>
            <ac:spMk id="17" creationId="{00000000-0000-0000-0000-000000000000}"/>
          </ac:spMkLst>
        </pc:spChg>
      </pc:sldChg>
    </pc:docChg>
  </pc:docChgLst>
  <pc:docChgLst>
    <pc:chgData name="Marieke Drabbe" userId="b9b1a049-6b87-453c-9d4e-1b3ea0ffd634" providerId="ADAL" clId="{93A9BC6B-522E-4E6B-9DE9-F6621A698E59}"/>
    <pc:docChg chg="addSld delSld modSld modSection">
      <pc:chgData name="Marieke Drabbe" userId="b9b1a049-6b87-453c-9d4e-1b3ea0ffd634" providerId="ADAL" clId="{93A9BC6B-522E-4E6B-9DE9-F6621A698E59}" dt="2020-07-13T07:59:57.380" v="100" actId="20577"/>
      <pc:docMkLst>
        <pc:docMk/>
      </pc:docMkLst>
      <pc:sldChg chg="modSp mod">
        <pc:chgData name="Marieke Drabbe" userId="b9b1a049-6b87-453c-9d4e-1b3ea0ffd634" providerId="ADAL" clId="{93A9BC6B-522E-4E6B-9DE9-F6621A698E59}" dt="2020-07-13T07:59:25.150" v="58" actId="1076"/>
        <pc:sldMkLst>
          <pc:docMk/>
          <pc:sldMk cId="83892022" sldId="260"/>
        </pc:sldMkLst>
        <pc:spChg chg="mod">
          <ac:chgData name="Marieke Drabbe" userId="b9b1a049-6b87-453c-9d4e-1b3ea0ffd634" providerId="ADAL" clId="{93A9BC6B-522E-4E6B-9DE9-F6621A698E59}" dt="2020-07-02T15:20:11.671" v="6" actId="20577"/>
          <ac:spMkLst>
            <pc:docMk/>
            <pc:sldMk cId="83892022" sldId="260"/>
            <ac:spMk id="10" creationId="{00000000-0000-0000-0000-000000000000}"/>
          </ac:spMkLst>
        </pc:spChg>
        <pc:picChg chg="mod">
          <ac:chgData name="Marieke Drabbe" userId="b9b1a049-6b87-453c-9d4e-1b3ea0ffd634" providerId="ADAL" clId="{93A9BC6B-522E-4E6B-9DE9-F6621A698E59}" dt="2020-07-13T07:59:25.150" v="58" actId="1076"/>
          <ac:picMkLst>
            <pc:docMk/>
            <pc:sldMk cId="83892022" sldId="260"/>
            <ac:picMk id="14" creationId="{00000000-0000-0000-0000-000000000000}"/>
          </ac:picMkLst>
        </pc:picChg>
      </pc:sldChg>
      <pc:sldChg chg="del">
        <pc:chgData name="Marieke Drabbe" userId="b9b1a049-6b87-453c-9d4e-1b3ea0ffd634" providerId="ADAL" clId="{93A9BC6B-522E-4E6B-9DE9-F6621A698E59}" dt="2020-07-10T14:29:40.183" v="57" actId="47"/>
        <pc:sldMkLst>
          <pc:docMk/>
          <pc:sldMk cId="268224060" sldId="262"/>
        </pc:sldMkLst>
      </pc:sldChg>
      <pc:sldChg chg="modSp mod">
        <pc:chgData name="Marieke Drabbe" userId="b9b1a049-6b87-453c-9d4e-1b3ea0ffd634" providerId="ADAL" clId="{93A9BC6B-522E-4E6B-9DE9-F6621A698E59}" dt="2020-07-10T14:29:37.081" v="56" actId="20577"/>
        <pc:sldMkLst>
          <pc:docMk/>
          <pc:sldMk cId="2446642812" sldId="264"/>
        </pc:sldMkLst>
        <pc:spChg chg="mod">
          <ac:chgData name="Marieke Drabbe" userId="b9b1a049-6b87-453c-9d4e-1b3ea0ffd634" providerId="ADAL" clId="{93A9BC6B-522E-4E6B-9DE9-F6621A698E59}" dt="2020-07-10T14:29:37.081" v="56" actId="20577"/>
          <ac:spMkLst>
            <pc:docMk/>
            <pc:sldMk cId="2446642812" sldId="264"/>
            <ac:spMk id="8" creationId="{00000000-0000-0000-0000-000000000000}"/>
          </ac:spMkLst>
        </pc:spChg>
      </pc:sldChg>
      <pc:sldChg chg="modSp mod">
        <pc:chgData name="Marieke Drabbe" userId="b9b1a049-6b87-453c-9d4e-1b3ea0ffd634" providerId="ADAL" clId="{93A9BC6B-522E-4E6B-9DE9-F6621A698E59}" dt="2020-07-10T14:27:04.735" v="31" actId="20577"/>
        <pc:sldMkLst>
          <pc:docMk/>
          <pc:sldMk cId="2052387474" sldId="265"/>
        </pc:sldMkLst>
        <pc:graphicFrameChg chg="modGraphic">
          <ac:chgData name="Marieke Drabbe" userId="b9b1a049-6b87-453c-9d4e-1b3ea0ffd634" providerId="ADAL" clId="{93A9BC6B-522E-4E6B-9DE9-F6621A698E59}" dt="2020-07-10T14:27:04.735" v="31" actId="20577"/>
          <ac:graphicFrameMkLst>
            <pc:docMk/>
            <pc:sldMk cId="2052387474" sldId="265"/>
            <ac:graphicFrameMk id="6" creationId="{00000000-0000-0000-0000-000000000000}"/>
          </ac:graphicFrameMkLst>
        </pc:graphicFrameChg>
      </pc:sldChg>
      <pc:sldChg chg="modSp add mod">
        <pc:chgData name="Marieke Drabbe" userId="b9b1a049-6b87-453c-9d4e-1b3ea0ffd634" providerId="ADAL" clId="{93A9BC6B-522E-4E6B-9DE9-F6621A698E59}" dt="2020-07-13T07:59:57.380" v="100" actId="20577"/>
        <pc:sldMkLst>
          <pc:docMk/>
          <pc:sldMk cId="2429038155" sldId="266"/>
        </pc:sldMkLst>
        <pc:spChg chg="mod">
          <ac:chgData name="Marieke Drabbe" userId="b9b1a049-6b87-453c-9d4e-1b3ea0ffd634" providerId="ADAL" clId="{93A9BC6B-522E-4E6B-9DE9-F6621A698E59}" dt="2020-07-13T07:59:48.515" v="72" actId="20577"/>
          <ac:spMkLst>
            <pc:docMk/>
            <pc:sldMk cId="2429038155" sldId="266"/>
            <ac:spMk id="2" creationId="{00000000-0000-0000-0000-000000000000}"/>
          </ac:spMkLst>
        </pc:spChg>
        <pc:spChg chg="mod">
          <ac:chgData name="Marieke Drabbe" userId="b9b1a049-6b87-453c-9d4e-1b3ea0ffd634" providerId="ADAL" clId="{93A9BC6B-522E-4E6B-9DE9-F6621A698E59}" dt="2020-07-13T07:59:57.380" v="100" actId="20577"/>
          <ac:spMkLst>
            <pc:docMk/>
            <pc:sldMk cId="2429038155" sldId="266"/>
            <ac:spMk id="3" creationId="{0EF5C59D-F48A-4C4A-A9A5-9A6BCF60283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13-7-2020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9222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13-7-2020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02246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13-7-2020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39115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13-7-2020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78643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13-7-2020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50456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13-7-2020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79258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8A75A6A-2463-4D3E-B008-43ECB7B6FD3E}" type="datetimeFigureOut">
              <a:rPr lang="nl-NL" smtClean="0"/>
              <a:t>13-7-2020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97002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8A75A6A-2463-4D3E-B008-43ECB7B6FD3E}" type="datetimeFigureOut">
              <a:rPr lang="nl-NL" smtClean="0"/>
              <a:t>13-7-2020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92872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A75A6A-2463-4D3E-B008-43ECB7B6FD3E}" type="datetimeFigureOut">
              <a:rPr lang="nl-NL" smtClean="0"/>
              <a:t>13-7-2020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18137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13-7-2020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60084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13-7-2020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83862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75A6A-2463-4D3E-B008-43ECB7B6FD3E}" type="datetimeFigureOut">
              <a:rPr lang="nl-NL" smtClean="0"/>
              <a:t>13-7-2020</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EDE7C-ABE2-4B4E-ADEE-119C91766B29}" type="slidenum">
              <a:rPr lang="nl-NL" smtClean="0"/>
              <a:t>‹nr.›</a:t>
            </a:fld>
            <a:endParaRPr lang="nl-NL"/>
          </a:p>
        </p:txBody>
      </p:sp>
    </p:spTree>
    <p:extLst>
      <p:ext uri="{BB962C8B-B14F-4D97-AF65-F5344CB8AC3E}">
        <p14:creationId xmlns:p14="http://schemas.microsoft.com/office/powerpoint/2010/main" val="297013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579950" y="539259"/>
            <a:ext cx="10515600" cy="643655"/>
          </a:xfrm>
        </p:spPr>
        <p:txBody>
          <a:bodyPr>
            <a:normAutofit fontScale="90000"/>
          </a:bodyPr>
          <a:lstStyle/>
          <a:p>
            <a:r>
              <a:rPr lang="nl-NL"/>
              <a:t>IBS Stad van de toekomst – periode 3</a:t>
            </a:r>
            <a:br>
              <a:rPr lang="nl-NL"/>
            </a:br>
            <a:r>
              <a:rPr lang="nl-NL" sz="3600" i="1"/>
              <a:t>specialisatie Lifestyle</a:t>
            </a:r>
          </a:p>
        </p:txBody>
      </p:sp>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10245" name="Tekstvak 4"/>
          <p:cNvSpPr txBox="1">
            <a:spLocks noChangeArrowheads="1"/>
          </p:cNvSpPr>
          <p:nvPr/>
        </p:nvSpPr>
        <p:spPr bwMode="auto">
          <a:xfrm>
            <a:off x="579950" y="1688326"/>
            <a:ext cx="5401924" cy="3335208"/>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Integrale beroepssituatie</a:t>
            </a:r>
          </a:p>
          <a:p>
            <a:pPr>
              <a:lnSpc>
                <a:spcPct val="107000"/>
              </a:lnSpc>
              <a:spcAft>
                <a:spcPts val="0"/>
              </a:spcAft>
              <a:buNone/>
            </a:pPr>
            <a:r>
              <a:rPr lang="nl-NL" sz="1600"/>
              <a:t>In je rol als adviseur duurzame leefomgeving word je gevraagd om na te denken over de stad van de toekomst er uitziet op het gebied van Lifestyle. De markt en onze leefomgeving wordt steeds internationaler en </a:t>
            </a:r>
            <a:r>
              <a:rPr lang="nl-NL" sz="1600" err="1"/>
              <a:t>the</a:t>
            </a:r>
            <a:r>
              <a:rPr lang="nl-NL" sz="1600"/>
              <a:t> internet of </a:t>
            </a:r>
            <a:r>
              <a:rPr lang="nl-NL" sz="1600" err="1"/>
              <a:t>things</a:t>
            </a:r>
            <a:r>
              <a:rPr lang="nl-NL" sz="1600"/>
              <a:t> wordt steeds belangrijker. </a:t>
            </a:r>
          </a:p>
          <a:p>
            <a:pPr>
              <a:lnSpc>
                <a:spcPct val="107000"/>
              </a:lnSpc>
              <a:spcAft>
                <a:spcPts val="0"/>
              </a:spcAft>
              <a:buNone/>
            </a:pPr>
            <a:r>
              <a:rPr lang="nl-NL" sz="1600"/>
              <a:t>Het is de bedoeling dat je je gaat verdiepen in de trends en ontwikkelingen op het gebied van gezondheid en een gezonde leefomgeving. Er zijn veel bedrijven bezig met de toekomst en de trends en ontwikkelingen die op dit gebied spelen. Door op bezoek te gaan bij deze inspirerende plekken doe je inspiratie op over wat er allemaal speelt en mogelijk is. </a:t>
            </a: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Tekstvak 5"/>
          <p:cNvSpPr txBox="1">
            <a:spLocks noChangeArrowheads="1"/>
          </p:cNvSpPr>
          <p:nvPr/>
        </p:nvSpPr>
        <p:spPr bwMode="auto">
          <a:xfrm>
            <a:off x="6251273" y="1685203"/>
            <a:ext cx="5576289" cy="240681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Opdracht</a:t>
            </a:r>
            <a:endParaRPr lang="nl-NL" altLang="nl-NL" sz="1400">
              <a:latin typeface="+mn-lt"/>
            </a:endParaRPr>
          </a:p>
          <a:p>
            <a:pPr>
              <a:buNone/>
            </a:pPr>
            <a:r>
              <a:rPr lang="nl-NL" sz="1600"/>
              <a:t>Ga op zoek naar de problemen die spelen binnen de gezonde leefomgeving en de gezonde maatschappij. Bekijk ook welke trends en ontwikkelingen er spelen. </a:t>
            </a:r>
          </a:p>
          <a:p>
            <a:pPr>
              <a:buNone/>
            </a:pPr>
            <a:r>
              <a:rPr lang="nl-NL" sz="1600"/>
              <a:t>Welke visie heb jij op de toekomst van onze leefomgeving? Hoe denk jij dat de stad er in 2050 uitziet? Ga op zoek naar jouw visie over de stad van de toekomst op het gebied van gezondheid en een gezonde maatschappij. Geef je visie vorm in een visueel ontwerp en zorg voor een goede onderbouwing. </a:t>
            </a:r>
          </a:p>
        </p:txBody>
      </p:sp>
      <p:sp>
        <p:nvSpPr>
          <p:cNvPr id="17" name="Rechthoek 16"/>
          <p:cNvSpPr/>
          <p:nvPr/>
        </p:nvSpPr>
        <p:spPr>
          <a:xfrm>
            <a:off x="10136183" y="6216646"/>
            <a:ext cx="1779654" cy="369332"/>
          </a:xfrm>
          <a:prstGeom prst="rect">
            <a:avLst/>
          </a:prstGeom>
        </p:spPr>
        <p:txBody>
          <a:bodyPr wrap="none">
            <a:spAutoFit/>
          </a:bodyPr>
          <a:lstStyle/>
          <a:p>
            <a:r>
              <a:rPr lang="nl-NL"/>
              <a:t>IBS-SEM-SVT-L43</a:t>
            </a:r>
            <a:endParaRPr lang="nl-NL">
              <a:solidFill>
                <a:schemeClr val="bg1">
                  <a:lumMod val="50000"/>
                </a:schemeClr>
              </a:solidFill>
            </a:endParaRPr>
          </a:p>
        </p:txBody>
      </p:sp>
      <p:pic>
        <p:nvPicPr>
          <p:cNvPr id="2" name="Afbeelding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51272" y="4262427"/>
            <a:ext cx="3691463" cy="2076448"/>
          </a:xfrm>
          <a:prstGeom prst="rect">
            <a:avLst/>
          </a:prstGeom>
        </p:spPr>
      </p:pic>
      <p:pic>
        <p:nvPicPr>
          <p:cNvPr id="1026" name="Picture 2" descr="Afbeeldingsresultaat voor gezonde sta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99507" y="5362576"/>
            <a:ext cx="3938243" cy="976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164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 name="Tekstvak 12"/>
          <p:cNvSpPr txBox="1"/>
          <p:nvPr/>
        </p:nvSpPr>
        <p:spPr>
          <a:xfrm>
            <a:off x="684707" y="1899191"/>
            <a:ext cx="5616013" cy="1077218"/>
          </a:xfrm>
          <a:prstGeom prst="rec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Toetsen </a:t>
            </a:r>
          </a:p>
          <a:p>
            <a:pPr eaLnBrk="1" hangingPunct="1">
              <a:defRPr/>
            </a:pPr>
            <a:r>
              <a:rPr lang="nl-NL" sz="1600"/>
              <a:t>Dit IBS wordt afgerond met 3 </a:t>
            </a:r>
            <a:r>
              <a:rPr lang="nl-NL" sz="1600" err="1"/>
              <a:t>toetsmomenten</a:t>
            </a:r>
            <a:r>
              <a:rPr lang="nl-NL" sz="1600"/>
              <a:t>: kennistoets, visiedocument, eindgesprek. In onderstaande tabel is een overzicht van de toetsen weergegeven. </a:t>
            </a:r>
          </a:p>
        </p:txBody>
      </p:sp>
      <p:sp>
        <p:nvSpPr>
          <p:cNvPr id="17" name="Tekstvak 16"/>
          <p:cNvSpPr txBox="1"/>
          <p:nvPr/>
        </p:nvSpPr>
        <p:spPr>
          <a:xfrm>
            <a:off x="6674876" y="1900696"/>
            <a:ext cx="4678922" cy="4290598"/>
          </a:xfrm>
          <a:prstGeom prst="rect">
            <a:avLst/>
          </a:prstGeom>
          <a:ln/>
        </p:spPr>
        <p:style>
          <a:lnRef idx="2">
            <a:schemeClr val="accent5"/>
          </a:lnRef>
          <a:fillRef idx="1">
            <a:schemeClr val="lt1"/>
          </a:fillRef>
          <a:effectRef idx="0">
            <a:schemeClr val="accent5"/>
          </a:effectRef>
          <a:fontRef idx="minor">
            <a:schemeClr val="dk1"/>
          </a:fontRef>
        </p:style>
        <p:txBody>
          <a:bodyPr wrap="square" anchor="t">
            <a:spAutoFit/>
          </a:bodyPr>
          <a:lstStyle/>
          <a:p>
            <a:pPr eaLnBrk="1" hangingPunct="1">
              <a:defRPr/>
            </a:pPr>
            <a:r>
              <a:rPr lang="nl-NL" sz="1600" b="1"/>
              <a:t>Leerdoelen bij dit IBS</a:t>
            </a:r>
          </a:p>
          <a:p>
            <a:pPr marL="342900" indent="-342900">
              <a:lnSpc>
                <a:spcPct val="107000"/>
              </a:lnSpc>
              <a:buFont typeface="+mj-lt"/>
              <a:buAutoNum type="arabicPeriod"/>
            </a:pPr>
            <a:r>
              <a:rPr lang="nl-NL" sz="1600"/>
              <a:t>Je kunt de basisbegrippen behorende bij deze beroepssituatie uitleggen en toepassen. </a:t>
            </a:r>
            <a:endParaRPr lang="nl-NL" sz="1600">
              <a:cs typeface="Calibri"/>
            </a:endParaRPr>
          </a:p>
          <a:p>
            <a:pPr marL="342900" lvl="0" indent="-342900">
              <a:lnSpc>
                <a:spcPct val="107000"/>
              </a:lnSpc>
              <a:spcAft>
                <a:spcPts val="0"/>
              </a:spcAft>
              <a:buFont typeface="+mj-lt"/>
              <a:buAutoNum type="arabicPeriod"/>
            </a:pPr>
            <a:r>
              <a:rPr lang="nl-NL" sz="1600"/>
              <a:t>Je kunt een analyse doen over de oorzaak van maatschappelijke uitdagingen/problemen op het gebied van gezondheid en een gezonde leefomgeving.  </a:t>
            </a:r>
          </a:p>
          <a:p>
            <a:pPr marL="342900" lvl="0" indent="-342900">
              <a:lnSpc>
                <a:spcPct val="107000"/>
              </a:lnSpc>
              <a:spcAft>
                <a:spcPts val="0"/>
              </a:spcAft>
              <a:buFont typeface="+mj-lt"/>
              <a:buAutoNum type="arabicPeriod"/>
            </a:pPr>
            <a:r>
              <a:rPr lang="nl-NL" sz="1600"/>
              <a:t>Je kunt onderzoek doen naar de trends en ontwikkelingen op het gebied van gezondheid en een gezonde leefomgeving de toekomstige stad. </a:t>
            </a:r>
          </a:p>
          <a:p>
            <a:pPr marL="342900" lvl="0" indent="-342900">
              <a:lnSpc>
                <a:spcPct val="107000"/>
              </a:lnSpc>
              <a:spcAft>
                <a:spcPts val="0"/>
              </a:spcAft>
              <a:buFont typeface="+mj-lt"/>
              <a:buAutoNum type="arabicPeriod"/>
            </a:pPr>
            <a:r>
              <a:rPr lang="nl-NL" sz="1600"/>
              <a:t>Je kunt een visiedocument maken over de toekomstige stad op het gebied van gezondheid en een gezonde leefomgeving. </a:t>
            </a:r>
          </a:p>
          <a:p>
            <a:pPr marL="342900" lvl="0" indent="-342900">
              <a:lnSpc>
                <a:spcPct val="107000"/>
              </a:lnSpc>
              <a:spcAft>
                <a:spcPts val="0"/>
              </a:spcAft>
              <a:buFont typeface="+mj-lt"/>
              <a:buAutoNum type="arabicPeriod"/>
            </a:pPr>
            <a:r>
              <a:rPr lang="nl-NL" sz="1600"/>
              <a:t>Je kunt in een gesprek reflecteren op de werkprocessen van kerntaak 3 en 4 van het dossier.</a:t>
            </a:r>
          </a:p>
        </p:txBody>
      </p:sp>
      <p:graphicFrame>
        <p:nvGraphicFramePr>
          <p:cNvPr id="6" name="Tabel 5"/>
          <p:cNvGraphicFramePr>
            <a:graphicFrameLocks noGrp="1"/>
          </p:cNvGraphicFramePr>
          <p:nvPr>
            <p:extLst>
              <p:ext uri="{D42A27DB-BD31-4B8C-83A1-F6EECF244321}">
                <p14:modId xmlns:p14="http://schemas.microsoft.com/office/powerpoint/2010/main" val="211935024"/>
              </p:ext>
            </p:extLst>
          </p:nvPr>
        </p:nvGraphicFramePr>
        <p:xfrm>
          <a:off x="684707" y="3351526"/>
          <a:ext cx="5616013" cy="2651760"/>
        </p:xfrm>
        <a:graphic>
          <a:graphicData uri="http://schemas.openxmlformats.org/drawingml/2006/table">
            <a:tbl>
              <a:tblPr firstRow="1" bandRow="1">
                <a:tableStyleId>{5940675A-B579-460E-94D1-54222C63F5DA}</a:tableStyleId>
              </a:tblPr>
              <a:tblGrid>
                <a:gridCol w="1413345">
                  <a:extLst>
                    <a:ext uri="{9D8B030D-6E8A-4147-A177-3AD203B41FA5}">
                      <a16:colId xmlns:a16="http://schemas.microsoft.com/office/drawing/2014/main" val="2948095846"/>
                    </a:ext>
                  </a:extLst>
                </a:gridCol>
                <a:gridCol w="1243899">
                  <a:extLst>
                    <a:ext uri="{9D8B030D-6E8A-4147-A177-3AD203B41FA5}">
                      <a16:colId xmlns:a16="http://schemas.microsoft.com/office/drawing/2014/main" val="2488055331"/>
                    </a:ext>
                  </a:extLst>
                </a:gridCol>
                <a:gridCol w="1435365">
                  <a:extLst>
                    <a:ext uri="{9D8B030D-6E8A-4147-A177-3AD203B41FA5}">
                      <a16:colId xmlns:a16="http://schemas.microsoft.com/office/drawing/2014/main" val="2935927962"/>
                    </a:ext>
                  </a:extLst>
                </a:gridCol>
                <a:gridCol w="1523404">
                  <a:extLst>
                    <a:ext uri="{9D8B030D-6E8A-4147-A177-3AD203B41FA5}">
                      <a16:colId xmlns:a16="http://schemas.microsoft.com/office/drawing/2014/main" val="22746699"/>
                    </a:ext>
                  </a:extLst>
                </a:gridCol>
              </a:tblGrid>
              <a:tr h="237369">
                <a:tc>
                  <a:txBody>
                    <a:bodyPr/>
                    <a:lstStyle/>
                    <a:p>
                      <a:r>
                        <a:rPr lang="nl-NL" sz="1400" b="1"/>
                        <a:t>Toetsen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Kennistoets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Visiedocument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Reflectiegesprek</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3968079"/>
                  </a:ext>
                </a:extLst>
              </a:tr>
              <a:tr h="237369">
                <a:tc>
                  <a:txBody>
                    <a:bodyPr/>
                    <a:lstStyle/>
                    <a:p>
                      <a:r>
                        <a:rPr lang="nl-NL" sz="1400" b="1"/>
                        <a:t>Bijbehorende</a:t>
                      </a:r>
                      <a:r>
                        <a:rPr lang="nl-NL" sz="1400" b="1" baseline="0"/>
                        <a:t> leerdoelen</a:t>
                      </a:r>
                      <a:endParaRPr lang="nl-NL" sz="1400" b="1"/>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1</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2</a:t>
                      </a:r>
                      <a:r>
                        <a:rPr lang="nl-NL" sz="1400" baseline="0"/>
                        <a:t> t/m 4</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5</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791618041"/>
                  </a:ext>
                </a:extLst>
              </a:tr>
              <a:tr h="237369">
                <a:tc>
                  <a:txBody>
                    <a:bodyPr/>
                    <a:lstStyle/>
                    <a:p>
                      <a:r>
                        <a:rPr lang="nl-NL" sz="1400" b="1"/>
                        <a:t>Duur 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 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10</a:t>
                      </a:r>
                      <a:r>
                        <a:rPr lang="nl-NL" sz="1400" baseline="0"/>
                        <a:t> minuten</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3842235"/>
                  </a:ext>
                </a:extLst>
              </a:tr>
              <a:tr h="237369">
                <a:tc>
                  <a:txBody>
                    <a:bodyPr/>
                    <a:lstStyle/>
                    <a:p>
                      <a:r>
                        <a:rPr lang="nl-NL" sz="1400" b="1"/>
                        <a:t>Weging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2x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40098924"/>
                  </a:ext>
                </a:extLst>
              </a:tr>
              <a:tr h="237369">
                <a:tc>
                  <a:txBody>
                    <a:bodyPr/>
                    <a:lstStyle/>
                    <a:p>
                      <a:r>
                        <a:rPr lang="nl-NL" sz="1400" b="1"/>
                        <a:t>Cesuur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66% =</a:t>
                      </a:r>
                      <a:r>
                        <a:rPr lang="nl-NL" sz="1400" baseline="0"/>
                        <a:t>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082749802"/>
                  </a:ext>
                </a:extLst>
              </a:tr>
              <a:tr h="237369">
                <a:tc>
                  <a:txBody>
                    <a:bodyPr/>
                    <a:lstStyle/>
                    <a:p>
                      <a:r>
                        <a:rPr lang="nl-NL" sz="1400" b="1"/>
                        <a:t>Resultaat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162987609"/>
                  </a:ext>
                </a:extLst>
              </a:tr>
              <a:tr h="237369">
                <a:tc>
                  <a:txBody>
                    <a:bodyPr/>
                    <a:lstStyle/>
                    <a:p>
                      <a:r>
                        <a:rPr lang="nl-NL" sz="1400" b="1"/>
                        <a:t>Plaats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55509403"/>
                  </a:ext>
                </a:extLst>
              </a:tr>
              <a:tr h="237369">
                <a:tc>
                  <a:txBody>
                    <a:bodyPr/>
                    <a:lstStyle/>
                    <a:p>
                      <a:r>
                        <a:rPr lang="nl-NL" sz="1400" b="1"/>
                        <a:t>Samenwerking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r>
                        <a:rPr lang="nl-NL" sz="1400" baseline="0"/>
                        <a:t>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Groep</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Individueel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23246985"/>
                  </a:ext>
                </a:extLst>
              </a:tr>
            </a:tbl>
          </a:graphicData>
        </a:graphic>
      </p:graphicFrame>
      <p:sp>
        <p:nvSpPr>
          <p:cNvPr id="12" name="Rechthoek 11"/>
          <p:cNvSpPr/>
          <p:nvPr/>
        </p:nvSpPr>
        <p:spPr>
          <a:xfrm>
            <a:off x="10136183" y="6216646"/>
            <a:ext cx="1779654" cy="369332"/>
          </a:xfrm>
          <a:prstGeom prst="rect">
            <a:avLst/>
          </a:prstGeom>
        </p:spPr>
        <p:txBody>
          <a:bodyPr wrap="none">
            <a:spAutoFit/>
          </a:bodyPr>
          <a:lstStyle/>
          <a:p>
            <a:r>
              <a:rPr lang="nl-NL"/>
              <a:t>IBS-SEM-SVT-L43</a:t>
            </a:r>
            <a:endParaRPr lang="nl-NL">
              <a:solidFill>
                <a:schemeClr val="bg1">
                  <a:lumMod val="50000"/>
                </a:schemeClr>
              </a:solidFill>
            </a:endParaRPr>
          </a:p>
        </p:txBody>
      </p:sp>
      <p:sp>
        <p:nvSpPr>
          <p:cNvPr id="14" name="Titel 1"/>
          <p:cNvSpPr>
            <a:spLocks noGrp="1"/>
          </p:cNvSpPr>
          <p:nvPr>
            <p:ph type="title"/>
          </p:nvPr>
        </p:nvSpPr>
        <p:spPr/>
        <p:txBody>
          <a:bodyPr>
            <a:normAutofit/>
          </a:bodyPr>
          <a:lstStyle/>
          <a:p>
            <a:r>
              <a:rPr lang="nl-NL"/>
              <a:t>IBS Stad van de toekomst</a:t>
            </a:r>
            <a:br>
              <a:rPr lang="nl-NL"/>
            </a:br>
            <a:r>
              <a:rPr lang="nl-NL" sz="3600" i="1"/>
              <a:t>Specialisatie Lifestyle</a:t>
            </a:r>
          </a:p>
        </p:txBody>
      </p:sp>
    </p:spTree>
    <p:extLst>
      <p:ext uri="{BB962C8B-B14F-4D97-AF65-F5344CB8AC3E}">
        <p14:creationId xmlns:p14="http://schemas.microsoft.com/office/powerpoint/2010/main" val="205238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6612" b="17861"/>
          <a:stretch/>
        </p:blipFill>
        <p:spPr>
          <a:xfrm>
            <a:off x="10459387" y="138233"/>
            <a:ext cx="1573213" cy="772887"/>
          </a:xfrm>
        </p:spPr>
      </p:pic>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6" name="Tekstvak 15"/>
          <p:cNvSpPr txBox="1"/>
          <p:nvPr/>
        </p:nvSpPr>
        <p:spPr>
          <a:xfrm>
            <a:off x="6251274" y="1999334"/>
            <a:ext cx="4431625" cy="1446550"/>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Ondernemerschapscompetenties </a:t>
            </a:r>
          </a:p>
          <a:p>
            <a:r>
              <a:rPr lang="nl-NL"/>
              <a:t>Zelfstandigheid </a:t>
            </a:r>
          </a:p>
          <a:p>
            <a:r>
              <a:rPr lang="nl-NL"/>
              <a:t>Pro-activiteit </a:t>
            </a:r>
          </a:p>
          <a:p>
            <a:r>
              <a:rPr lang="nl-NL"/>
              <a:t>Sociale oriëntatie </a:t>
            </a:r>
          </a:p>
          <a:p>
            <a:r>
              <a:rPr lang="nl-NL"/>
              <a:t>Creativiteit </a:t>
            </a:r>
            <a:endParaRPr lang="nl-NL" sz="1600" b="1"/>
          </a:p>
        </p:txBody>
      </p:sp>
      <p:sp>
        <p:nvSpPr>
          <p:cNvPr id="19" name="Tekstvak 18"/>
          <p:cNvSpPr txBox="1"/>
          <p:nvPr/>
        </p:nvSpPr>
        <p:spPr>
          <a:xfrm>
            <a:off x="845419" y="1998712"/>
            <a:ext cx="4870986" cy="2554545"/>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Leervragen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maatschappelijke uitdagingen zijn er op het gebied van gezondheid en een gezonde leefomgeving?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Waar ga je op zoek naar trends en ontwikkelingen?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Wie kunnen je helpen bij het zoeken naar nieuwe ontwikkelingen?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Aan wie wil je het plan presenteren en aan wie laat je het zien?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kun je je ontwerp visueel maken? </a:t>
            </a:r>
          </a:p>
        </p:txBody>
      </p:sp>
      <p:pic>
        <p:nvPicPr>
          <p:cNvPr id="3" name="Afbeelding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948" y="3916333"/>
            <a:ext cx="2690707" cy="2690707"/>
          </a:xfrm>
          <a:prstGeom prst="rect">
            <a:avLst/>
          </a:prstGeom>
        </p:spPr>
      </p:pic>
      <p:sp>
        <p:nvSpPr>
          <p:cNvPr id="12" name="Rechthoek 11"/>
          <p:cNvSpPr/>
          <p:nvPr/>
        </p:nvSpPr>
        <p:spPr>
          <a:xfrm>
            <a:off x="10136183" y="6216646"/>
            <a:ext cx="1779654" cy="369332"/>
          </a:xfrm>
          <a:prstGeom prst="rect">
            <a:avLst/>
          </a:prstGeom>
        </p:spPr>
        <p:txBody>
          <a:bodyPr wrap="none">
            <a:spAutoFit/>
          </a:bodyPr>
          <a:lstStyle/>
          <a:p>
            <a:r>
              <a:rPr lang="nl-NL"/>
              <a:t>IBS-SEM-SVT-L43</a:t>
            </a:r>
            <a:endParaRPr lang="nl-NL">
              <a:solidFill>
                <a:schemeClr val="bg1">
                  <a:lumMod val="50000"/>
                </a:schemeClr>
              </a:solidFill>
            </a:endParaRPr>
          </a:p>
        </p:txBody>
      </p:sp>
      <p:sp>
        <p:nvSpPr>
          <p:cNvPr id="11" name="Titel 1"/>
          <p:cNvSpPr>
            <a:spLocks noGrp="1"/>
          </p:cNvSpPr>
          <p:nvPr>
            <p:ph type="title"/>
          </p:nvPr>
        </p:nvSpPr>
        <p:spPr/>
        <p:txBody>
          <a:bodyPr>
            <a:normAutofit/>
          </a:bodyPr>
          <a:lstStyle/>
          <a:p>
            <a:r>
              <a:rPr lang="nl-NL"/>
              <a:t>IBS Stad van de toekomst</a:t>
            </a:r>
            <a:br>
              <a:rPr lang="nl-NL"/>
            </a:br>
            <a:r>
              <a:rPr lang="nl-NL" i="1">
                <a:ea typeface="+mj-lt"/>
                <a:cs typeface="+mj-lt"/>
              </a:rPr>
              <a:t>Specialisatie Lifestyle</a:t>
            </a:r>
          </a:p>
        </p:txBody>
      </p:sp>
    </p:spTree>
    <p:extLst>
      <p:ext uri="{BB962C8B-B14F-4D97-AF65-F5344CB8AC3E}">
        <p14:creationId xmlns:p14="http://schemas.microsoft.com/office/powerpoint/2010/main" val="289890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85677" y="4452796"/>
            <a:ext cx="1398584" cy="1734679"/>
          </a:xfrm>
          <a:prstGeom prst="rect">
            <a:avLst/>
          </a:prstGeom>
        </p:spPr>
      </p:pic>
      <p:pic>
        <p:nvPicPr>
          <p:cNvPr id="10243" name="Tijdelijke aanduiding voor inhoud 3"/>
          <p:cNvPicPr>
            <a:picLocks noGrp="1" noChangeAspect="1"/>
          </p:cNvPicPr>
          <p:nvPr>
            <p:ph idx="1"/>
          </p:nvPr>
        </p:nvPicPr>
        <p:blipFill rotWithShape="1">
          <a:blip r:embed="rId3">
            <a:extLst>
              <a:ext uri="{28A0092B-C50C-407E-A947-70E740481C1C}">
                <a14:useLocalDpi xmlns:a14="http://schemas.microsoft.com/office/drawing/2010/main" val="0"/>
              </a:ext>
            </a:extLst>
          </a:blip>
          <a:srcRect t="16612" b="17861"/>
          <a:stretch/>
        </p:blipFill>
        <p:spPr>
          <a:xfrm>
            <a:off x="10459387" y="138233"/>
            <a:ext cx="1573213" cy="772887"/>
          </a:xfrm>
        </p:spPr>
      </p:pic>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2" name="Tekstvak 9"/>
          <p:cNvSpPr txBox="1">
            <a:spLocks noChangeArrowheads="1"/>
          </p:cNvSpPr>
          <p:nvPr/>
        </p:nvSpPr>
        <p:spPr bwMode="auto">
          <a:xfrm>
            <a:off x="1110291" y="1917580"/>
            <a:ext cx="4820886" cy="2308324"/>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solidFill>
                  <a:srgbClr val="0070C0"/>
                </a:solidFill>
                <a:latin typeface="+mn-lt"/>
              </a:rPr>
              <a:t>Kennistoets</a:t>
            </a:r>
          </a:p>
          <a:p>
            <a:pPr eaLnBrk="1" hangingPunct="1">
              <a:spcBef>
                <a:spcPct val="0"/>
              </a:spcBef>
              <a:buFontTx/>
              <a:buNone/>
            </a:pPr>
            <a:endParaRPr lang="nl-NL" altLang="nl-NL" sz="1600">
              <a:latin typeface="+mn-lt"/>
            </a:endParaRPr>
          </a:p>
          <a:p>
            <a:pPr>
              <a:spcBef>
                <a:spcPct val="0"/>
              </a:spcBef>
              <a:buNone/>
            </a:pPr>
            <a:r>
              <a:rPr lang="nl-NL" altLang="nl-NL" sz="1600">
                <a:latin typeface="+mn-lt"/>
              </a:rPr>
              <a:t>De kennistoets gaat over de theorie die betrekking heeft op deze IBS.  In deze kennistoets wordt leerdoel 1 getoetst. Bij dit leerdoel horen verschillende succescriteria. </a:t>
            </a:r>
          </a:p>
          <a:p>
            <a:pPr>
              <a:spcBef>
                <a:spcPct val="0"/>
              </a:spcBef>
              <a:buNone/>
            </a:pPr>
            <a:endParaRPr lang="nl-NL" altLang="nl-NL" sz="1600">
              <a:latin typeface="+mn-lt"/>
              <a:cs typeface="Calibri"/>
            </a:endParaRPr>
          </a:p>
          <a:p>
            <a:pPr eaLnBrk="1" hangingPunct="1">
              <a:spcBef>
                <a:spcPct val="0"/>
              </a:spcBef>
              <a:buFontTx/>
              <a:buNone/>
            </a:pPr>
            <a:r>
              <a:rPr lang="nl-NL" altLang="nl-NL" sz="1600">
                <a:latin typeface="+mn-lt"/>
              </a:rPr>
              <a:t>De vragen zullen gaan over deze succescriteria. Leer hiervoor met de aangeboden lessen en bronnen. </a:t>
            </a:r>
          </a:p>
        </p:txBody>
      </p:sp>
      <p:sp>
        <p:nvSpPr>
          <p:cNvPr id="10" name="Tekstvak 9"/>
          <p:cNvSpPr txBox="1">
            <a:spLocks noChangeArrowheads="1"/>
          </p:cNvSpPr>
          <p:nvPr/>
        </p:nvSpPr>
        <p:spPr bwMode="auto">
          <a:xfrm>
            <a:off x="6539007" y="1931084"/>
            <a:ext cx="4622882" cy="408663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 leerdoel 1</a:t>
            </a:r>
          </a:p>
          <a:p>
            <a:pPr>
              <a:spcBef>
                <a:spcPts val="0"/>
              </a:spcBef>
              <a:buNone/>
            </a:pPr>
            <a:r>
              <a:rPr lang="nl-NL" sz="1600" dirty="0">
                <a:latin typeface="+mn-lt"/>
              </a:rPr>
              <a:t>- Je kunt de aangeboden begrippen voor de specialisatie Lifestyle uitleggen en toepassen. </a:t>
            </a:r>
            <a:endParaRPr lang="nl-NL" sz="1600" dirty="0">
              <a:latin typeface="+mn-lt"/>
              <a:cs typeface="Calibri"/>
            </a:endParaRPr>
          </a:p>
          <a:p>
            <a:pPr>
              <a:spcBef>
                <a:spcPts val="0"/>
              </a:spcBef>
              <a:buNone/>
            </a:pPr>
            <a:r>
              <a:rPr lang="nl-NL" sz="1600" dirty="0">
                <a:latin typeface="+mn-lt"/>
              </a:rPr>
              <a:t>- Je kunt de aangeboden begrippen voor ‘vierde industriële revolutie’ uitleggen en toepassen. </a:t>
            </a:r>
          </a:p>
          <a:p>
            <a:pPr>
              <a:spcBef>
                <a:spcPts val="0"/>
              </a:spcBef>
              <a:buNone/>
            </a:pPr>
            <a:r>
              <a:rPr lang="nl-NL" sz="1600" dirty="0">
                <a:latin typeface="+mn-lt"/>
              </a:rPr>
              <a:t>- Je kunt de aangeboden begrippen voor ‘robotisering en AI’ uitleggen en toepassen.</a:t>
            </a:r>
          </a:p>
          <a:p>
            <a:pPr>
              <a:spcBef>
                <a:spcPts val="0"/>
              </a:spcBef>
              <a:buNone/>
            </a:pPr>
            <a:r>
              <a:rPr lang="nl-NL" sz="1600" dirty="0">
                <a:latin typeface="+mn-lt"/>
              </a:rPr>
              <a:t>- Je kunt de aangeboden begrippen voor ‘DESTEP’ uitleggen en toepassen.</a:t>
            </a:r>
          </a:p>
          <a:p>
            <a:pPr>
              <a:spcBef>
                <a:spcPts val="0"/>
              </a:spcBef>
              <a:buNone/>
            </a:pPr>
            <a:r>
              <a:rPr lang="nl-NL" sz="1600" dirty="0">
                <a:latin typeface="+mn-lt"/>
              </a:rPr>
              <a:t>- Je kunt de aangeboden begrippen voor ‘</a:t>
            </a:r>
            <a:r>
              <a:rPr lang="nl-NL" sz="1600" dirty="0" err="1">
                <a:latin typeface="+mn-lt"/>
              </a:rPr>
              <a:t>Better</a:t>
            </a:r>
            <a:r>
              <a:rPr lang="nl-NL" sz="1600" dirty="0">
                <a:latin typeface="+mn-lt"/>
              </a:rPr>
              <a:t> Life Index’ uitleggen en toepassen.</a:t>
            </a:r>
          </a:p>
          <a:p>
            <a:pPr>
              <a:spcBef>
                <a:spcPts val="0"/>
              </a:spcBef>
              <a:buNone/>
            </a:pPr>
            <a:r>
              <a:rPr lang="nl-NL" sz="1600" dirty="0">
                <a:latin typeface="+mn-lt"/>
              </a:rPr>
              <a:t>- Je kunt de aangeboden begrippen voor ‘duurzame stedelijke ontwikkelingen’ uitleggen en toepassen.</a:t>
            </a:r>
          </a:p>
          <a:p>
            <a:pPr>
              <a:spcBef>
                <a:spcPts val="0"/>
              </a:spcBef>
              <a:buNone/>
            </a:pPr>
            <a:r>
              <a:rPr lang="nl-NL" sz="1600" dirty="0">
                <a:latin typeface="+mn-lt"/>
              </a:rPr>
              <a:t>- Je kunt de aangeboden begrippen voor ‘</a:t>
            </a:r>
            <a:r>
              <a:rPr lang="nl-NL" sz="1600" dirty="0" err="1">
                <a:latin typeface="+mn-lt"/>
              </a:rPr>
              <a:t>SDG's</a:t>
            </a:r>
            <a:r>
              <a:rPr lang="nl-NL" sz="1600" dirty="0">
                <a:latin typeface="+mn-lt"/>
              </a:rPr>
              <a:t>’ uitleggen en toepassen.</a:t>
            </a:r>
          </a:p>
          <a:p>
            <a:pPr>
              <a:lnSpc>
                <a:spcPct val="107000"/>
              </a:lnSpc>
              <a:spcAft>
                <a:spcPts val="0"/>
              </a:spcAft>
              <a:buNone/>
            </a:pPr>
            <a:endParaRPr lang="nl-NL" altLang="nl-NL" sz="1600" b="1" dirty="0">
              <a:latin typeface="+mn-lt"/>
            </a:endParaRPr>
          </a:p>
        </p:txBody>
      </p:sp>
      <p:sp>
        <p:nvSpPr>
          <p:cNvPr id="13" name="Rechthoek 12"/>
          <p:cNvSpPr/>
          <p:nvPr/>
        </p:nvSpPr>
        <p:spPr>
          <a:xfrm>
            <a:off x="10136183" y="6216646"/>
            <a:ext cx="1779654" cy="369332"/>
          </a:xfrm>
          <a:prstGeom prst="rect">
            <a:avLst/>
          </a:prstGeom>
        </p:spPr>
        <p:txBody>
          <a:bodyPr wrap="none">
            <a:spAutoFit/>
          </a:bodyPr>
          <a:lstStyle/>
          <a:p>
            <a:r>
              <a:rPr lang="nl-NL"/>
              <a:t>IBS-SEM-SVT-L43</a:t>
            </a:r>
            <a:endParaRPr lang="nl-NL">
              <a:solidFill>
                <a:schemeClr val="bg1">
                  <a:lumMod val="50000"/>
                </a:schemeClr>
              </a:solidFill>
            </a:endParaRPr>
          </a:p>
        </p:txBody>
      </p:sp>
      <p:sp>
        <p:nvSpPr>
          <p:cNvPr id="11" name="Titel 1"/>
          <p:cNvSpPr>
            <a:spLocks noGrp="1"/>
          </p:cNvSpPr>
          <p:nvPr>
            <p:ph type="title"/>
          </p:nvPr>
        </p:nvSpPr>
        <p:spPr/>
        <p:txBody>
          <a:bodyPr>
            <a:normAutofit/>
          </a:bodyPr>
          <a:lstStyle/>
          <a:p>
            <a:r>
              <a:rPr lang="nl-NL"/>
              <a:t>IBS Stad van de toekomst</a:t>
            </a:r>
            <a:br>
              <a:rPr lang="nl-NL"/>
            </a:br>
            <a:r>
              <a:rPr lang="nl-NL" sz="3200" i="1">
                <a:ea typeface="+mj-lt"/>
                <a:cs typeface="+mj-lt"/>
              </a:rPr>
              <a:t>Specialisatie Lifestyle</a:t>
            </a:r>
            <a:endParaRPr lang="nl-NL" sz="3200" i="1">
              <a:cs typeface="Calibri Light" panose="020F0302020204030204"/>
            </a:endParaRPr>
          </a:p>
        </p:txBody>
      </p:sp>
    </p:spTree>
    <p:extLst>
      <p:ext uri="{BB962C8B-B14F-4D97-AF65-F5344CB8AC3E}">
        <p14:creationId xmlns:p14="http://schemas.microsoft.com/office/powerpoint/2010/main" val="8389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735897" y="1547328"/>
            <a:ext cx="4820886" cy="98488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solidFill>
                  <a:srgbClr val="0070C0"/>
                </a:solidFill>
                <a:latin typeface="+mn-lt"/>
              </a:rPr>
              <a:t>Visiedocument</a:t>
            </a:r>
          </a:p>
          <a:p>
            <a:pPr>
              <a:spcBef>
                <a:spcPct val="0"/>
              </a:spcBef>
              <a:buNone/>
            </a:pPr>
            <a:r>
              <a:rPr lang="nl-NL" altLang="nl-NL" sz="1400">
                <a:latin typeface="+mn-lt"/>
              </a:rPr>
              <a:t>Het visiedocument maak je</a:t>
            </a:r>
            <a:r>
              <a:rPr lang="nl-NL" sz="1400">
                <a:latin typeface="Calibri"/>
                <a:cs typeface="Calibri"/>
              </a:rPr>
              <a:t> voor jouw stad van de toekomst. </a:t>
            </a:r>
            <a:r>
              <a:rPr lang="nl-NL" altLang="nl-NL" sz="1400">
                <a:latin typeface="Calibri"/>
                <a:cs typeface="Calibri"/>
              </a:rPr>
              <a:t>Met dit visiedocument </a:t>
            </a:r>
            <a:r>
              <a:rPr lang="nl-NL" altLang="nl-NL" sz="1400">
                <a:latin typeface="+mn-lt"/>
              </a:rPr>
              <a:t>worden leerdoelen 2 t/m 4 getoetst. Bij deze leerdoelen horen verschillende succescriteria. </a:t>
            </a:r>
          </a:p>
        </p:txBody>
      </p:sp>
      <p:sp>
        <p:nvSpPr>
          <p:cNvPr id="9" name="Tekstvak 8"/>
          <p:cNvSpPr txBox="1"/>
          <p:nvPr/>
        </p:nvSpPr>
        <p:spPr>
          <a:xfrm>
            <a:off x="735896" y="3202823"/>
            <a:ext cx="4820887" cy="1877437"/>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a:solidFill>
                  <a:schemeClr val="tx1"/>
                </a:solidFill>
              </a:rPr>
              <a:t>Succescriteria leerdoel 2</a:t>
            </a:r>
          </a:p>
          <a:p>
            <a:pPr>
              <a:spcBef>
                <a:spcPts val="0"/>
              </a:spcBef>
            </a:pPr>
            <a:r>
              <a:rPr lang="nl-NL" b="0">
                <a:solidFill>
                  <a:schemeClr val="tx1"/>
                </a:solidFill>
              </a:rPr>
              <a:t>-</a:t>
            </a:r>
            <a:r>
              <a:rPr lang="nl-NL" sz="1400" b="0">
                <a:solidFill>
                  <a:schemeClr val="tx1"/>
                </a:solidFill>
              </a:rPr>
              <a:t>Je kunt wetenschappelijke literatuur vinden over trends in voeding, beweging en leefstijl.</a:t>
            </a:r>
          </a:p>
          <a:p>
            <a:pPr>
              <a:spcBef>
                <a:spcPts val="0"/>
              </a:spcBef>
            </a:pPr>
            <a:r>
              <a:rPr lang="nl-NL" sz="1400" b="0">
                <a:solidFill>
                  <a:schemeClr val="tx1"/>
                </a:solidFill>
              </a:rPr>
              <a:t>-Je kunt onderzoek doen naar de maatschappelijke uitdagingen/problemen op het gebied van gezondheid.</a:t>
            </a:r>
          </a:p>
          <a:p>
            <a:pPr>
              <a:spcBef>
                <a:spcPts val="0"/>
              </a:spcBef>
            </a:pPr>
            <a:r>
              <a:rPr lang="nl-NL" sz="1400" b="0">
                <a:solidFill>
                  <a:schemeClr val="tx1"/>
                </a:solidFill>
              </a:rPr>
              <a:t>-Je kunt voorbeelden geven van problemen/uitdagingen op het gebied van gezondheid in de maatschappij.</a:t>
            </a:r>
          </a:p>
          <a:p>
            <a:pPr>
              <a:spcBef>
                <a:spcPts val="0"/>
              </a:spcBef>
            </a:pPr>
            <a:r>
              <a:rPr lang="nl-NL" sz="1400" b="0">
                <a:solidFill>
                  <a:schemeClr val="tx1"/>
                </a:solidFill>
              </a:rPr>
              <a:t>-Je kunt een bezoek aan een best </a:t>
            </a:r>
            <a:r>
              <a:rPr lang="nl-NL" sz="1400" b="0" err="1">
                <a:solidFill>
                  <a:schemeClr val="tx1"/>
                </a:solidFill>
              </a:rPr>
              <a:t>practice</a:t>
            </a:r>
            <a:r>
              <a:rPr lang="nl-NL" sz="1400" b="0">
                <a:solidFill>
                  <a:schemeClr val="tx1"/>
                </a:solidFill>
              </a:rPr>
              <a:t> koppelen aan je visie.</a:t>
            </a:r>
          </a:p>
        </p:txBody>
      </p:sp>
      <p:sp>
        <p:nvSpPr>
          <p:cNvPr id="10" name="Tekstvak 9"/>
          <p:cNvSpPr txBox="1">
            <a:spLocks noChangeArrowheads="1"/>
          </p:cNvSpPr>
          <p:nvPr/>
        </p:nvSpPr>
        <p:spPr bwMode="auto">
          <a:xfrm>
            <a:off x="6402919" y="1542846"/>
            <a:ext cx="5292371" cy="206210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3</a:t>
            </a:r>
          </a:p>
          <a:p>
            <a:pPr>
              <a:spcBef>
                <a:spcPts val="0"/>
              </a:spcBef>
              <a:spcAft>
                <a:spcPts val="0"/>
              </a:spcAft>
              <a:buNone/>
            </a:pPr>
            <a:r>
              <a:rPr lang="nl-NL" sz="1400"/>
              <a:t>-Je kunt actuele bronnen gebruiken om trends en ontwikkelingen te benoemen.</a:t>
            </a:r>
          </a:p>
          <a:p>
            <a:pPr>
              <a:spcBef>
                <a:spcPts val="0"/>
              </a:spcBef>
              <a:spcAft>
                <a:spcPts val="0"/>
              </a:spcAft>
              <a:buNone/>
            </a:pPr>
            <a:r>
              <a:rPr lang="nl-NL" sz="1400"/>
              <a:t>-Je kunt de informatie over trends in voeding, beweging en leefstijl analyseren. </a:t>
            </a:r>
          </a:p>
          <a:p>
            <a:pPr>
              <a:spcBef>
                <a:spcPts val="0"/>
              </a:spcBef>
              <a:spcAft>
                <a:spcPts val="0"/>
              </a:spcAft>
              <a:buNone/>
            </a:pPr>
            <a:r>
              <a:rPr lang="nl-NL" sz="1400"/>
              <a:t>-Je kunt ontwikkelingen van de 4e industriële revolutie meenemen in je visie. </a:t>
            </a:r>
          </a:p>
          <a:p>
            <a:pPr>
              <a:spcBef>
                <a:spcPts val="0"/>
              </a:spcBef>
              <a:spcAft>
                <a:spcPts val="0"/>
              </a:spcAft>
              <a:buNone/>
            </a:pPr>
            <a:r>
              <a:rPr lang="nl-NL" sz="1400"/>
              <a:t>-Je kunt de gevolgen van </a:t>
            </a:r>
            <a:r>
              <a:rPr lang="nl-NL" sz="1400" err="1"/>
              <a:t>the</a:t>
            </a:r>
            <a:r>
              <a:rPr lang="nl-NL" sz="1400"/>
              <a:t> internet of </a:t>
            </a:r>
            <a:r>
              <a:rPr lang="nl-NL" sz="1400" err="1"/>
              <a:t>things</a:t>
            </a:r>
            <a:r>
              <a:rPr lang="nl-NL" sz="1400"/>
              <a:t> verwerken in je visie.</a:t>
            </a:r>
          </a:p>
          <a:p>
            <a:pPr>
              <a:spcBef>
                <a:spcPts val="0"/>
              </a:spcBef>
              <a:spcAft>
                <a:spcPts val="0"/>
              </a:spcAft>
              <a:buNone/>
            </a:pPr>
            <a:r>
              <a:rPr lang="nl-NL" sz="1400"/>
              <a:t>-Je kunt een balans vinden tussen de globale en </a:t>
            </a:r>
            <a:r>
              <a:rPr lang="nl-NL" sz="1400" err="1"/>
              <a:t>locale</a:t>
            </a:r>
            <a:r>
              <a:rPr lang="nl-NL" sz="1400"/>
              <a:t> markt.</a:t>
            </a:r>
          </a:p>
        </p:txBody>
      </p:sp>
      <p:sp>
        <p:nvSpPr>
          <p:cNvPr id="13" name="Rechthoek 12"/>
          <p:cNvSpPr/>
          <p:nvPr/>
        </p:nvSpPr>
        <p:spPr>
          <a:xfrm>
            <a:off x="10136183" y="6216646"/>
            <a:ext cx="1779654" cy="369332"/>
          </a:xfrm>
          <a:prstGeom prst="rect">
            <a:avLst/>
          </a:prstGeom>
        </p:spPr>
        <p:txBody>
          <a:bodyPr wrap="none">
            <a:spAutoFit/>
          </a:bodyPr>
          <a:lstStyle/>
          <a:p>
            <a:r>
              <a:rPr lang="nl-NL"/>
              <a:t>IBS-SEM-SVT-L43</a:t>
            </a:r>
            <a:endParaRPr lang="nl-NL">
              <a:solidFill>
                <a:schemeClr val="bg1">
                  <a:lumMod val="50000"/>
                </a:schemeClr>
              </a:solidFill>
            </a:endParaRPr>
          </a:p>
        </p:txBody>
      </p:sp>
      <p:sp>
        <p:nvSpPr>
          <p:cNvPr id="11" name="Titel 1"/>
          <p:cNvSpPr>
            <a:spLocks noGrp="1"/>
          </p:cNvSpPr>
          <p:nvPr>
            <p:ph type="title"/>
          </p:nvPr>
        </p:nvSpPr>
        <p:spPr>
          <a:xfrm>
            <a:off x="838200" y="195427"/>
            <a:ext cx="10515600" cy="1325563"/>
          </a:xfrm>
        </p:spPr>
        <p:txBody>
          <a:bodyPr>
            <a:normAutofit/>
          </a:bodyPr>
          <a:lstStyle/>
          <a:p>
            <a:r>
              <a:rPr lang="nl-NL"/>
              <a:t>IBS Stad van de toekomst</a:t>
            </a:r>
            <a:br>
              <a:rPr lang="nl-NL"/>
            </a:br>
            <a:r>
              <a:rPr lang="nl-NL" sz="3200" i="1">
                <a:ea typeface="+mj-lt"/>
                <a:cs typeface="+mj-lt"/>
              </a:rPr>
              <a:t>Specialisatie Lifestyle</a:t>
            </a:r>
            <a:endParaRPr lang="nl-NL" sz="3200" i="1">
              <a:cs typeface="Calibri Light" panose="020F0302020204030204"/>
            </a:endParaRPr>
          </a:p>
        </p:txBody>
      </p:sp>
      <p:sp>
        <p:nvSpPr>
          <p:cNvPr id="12" name="Tekstvak 11"/>
          <p:cNvSpPr txBox="1">
            <a:spLocks noChangeArrowheads="1"/>
          </p:cNvSpPr>
          <p:nvPr/>
        </p:nvSpPr>
        <p:spPr bwMode="auto">
          <a:xfrm>
            <a:off x="6402918" y="3967618"/>
            <a:ext cx="5292371" cy="1846659"/>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4</a:t>
            </a:r>
            <a:endParaRPr lang="nl-NL"/>
          </a:p>
          <a:p>
            <a:pPr>
              <a:spcBef>
                <a:spcPts val="0"/>
              </a:spcBef>
              <a:spcAft>
                <a:spcPts val="0"/>
              </a:spcAft>
              <a:buNone/>
            </a:pPr>
            <a:r>
              <a:rPr lang="nl-NL" sz="1400"/>
              <a:t>-Je kunt een visie vormen op het gebied van gezondheid in de maatschappij in de toekomst. </a:t>
            </a:r>
          </a:p>
          <a:p>
            <a:pPr>
              <a:spcBef>
                <a:spcPts val="0"/>
              </a:spcBef>
              <a:spcAft>
                <a:spcPts val="0"/>
              </a:spcAft>
              <a:buNone/>
            </a:pPr>
            <a:r>
              <a:rPr lang="nl-NL" sz="1400"/>
              <a:t>-Je kunt aantonen welke thema's je uit de opleiding gebruikt hebt om tot deze visie te komen. </a:t>
            </a:r>
          </a:p>
          <a:p>
            <a:pPr>
              <a:spcBef>
                <a:spcPts val="0"/>
              </a:spcBef>
              <a:spcAft>
                <a:spcPts val="0"/>
              </a:spcAft>
              <a:buNone/>
            </a:pPr>
            <a:r>
              <a:rPr lang="nl-NL" sz="1400"/>
              <a:t>-Je kunt nieuwe kennis vergaren en toepassen in je visie. </a:t>
            </a:r>
          </a:p>
          <a:p>
            <a:pPr>
              <a:spcBef>
                <a:spcPts val="0"/>
              </a:spcBef>
              <a:spcAft>
                <a:spcPts val="0"/>
              </a:spcAft>
              <a:buNone/>
            </a:pPr>
            <a:r>
              <a:rPr lang="nl-NL" sz="1400"/>
              <a:t>-Je kunt een visuele weergave maken van je ontwerp met een bijbehorende onderbouwing.</a:t>
            </a:r>
          </a:p>
        </p:txBody>
      </p:sp>
    </p:spTree>
    <p:extLst>
      <p:ext uri="{BB962C8B-B14F-4D97-AF65-F5344CB8AC3E}">
        <p14:creationId xmlns:p14="http://schemas.microsoft.com/office/powerpoint/2010/main" val="1752962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2440" y="65445"/>
            <a:ext cx="11457892" cy="758281"/>
          </a:xfrm>
        </p:spPr>
        <p:txBody>
          <a:bodyPr>
            <a:normAutofit/>
          </a:bodyPr>
          <a:lstStyle/>
          <a:p>
            <a:r>
              <a:rPr lang="nl-NL" dirty="0"/>
              <a:t>Voorwaarde voor beoordeling visiedocument</a:t>
            </a:r>
          </a:p>
        </p:txBody>
      </p:sp>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Rechthoek 10"/>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9" name="Afbeelding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6005" y="817393"/>
            <a:ext cx="4068622" cy="5760344"/>
          </a:xfrm>
          <a:prstGeom prst="rect">
            <a:avLst/>
          </a:prstGeom>
        </p:spPr>
      </p:pic>
      <p:pic>
        <p:nvPicPr>
          <p:cNvPr id="4098" name="Picture 2" descr="Afbeeldingsresultaat voor uitroepteken 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70499" y="1572326"/>
            <a:ext cx="2294122" cy="2294122"/>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9">
            <a:extLst>
              <a:ext uri="{FF2B5EF4-FFF2-40B4-BE49-F238E27FC236}">
                <a16:creationId xmlns:a16="http://schemas.microsoft.com/office/drawing/2014/main" id="{0EF5C59D-F48A-4C4A-A9A5-9A6BCF602839}"/>
              </a:ext>
            </a:extLst>
          </p:cNvPr>
          <p:cNvSpPr txBox="1">
            <a:spLocks noChangeArrowheads="1"/>
          </p:cNvSpPr>
          <p:nvPr/>
        </p:nvSpPr>
        <p:spPr bwMode="auto">
          <a:xfrm>
            <a:off x="6025513" y="4232274"/>
            <a:ext cx="5224377" cy="110799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solidFill>
                  <a:schemeClr val="accent5"/>
                </a:solidFill>
                <a:latin typeface="+mn-lt"/>
              </a:rPr>
              <a:t>Visiedocument</a:t>
            </a:r>
          </a:p>
          <a:p>
            <a:pPr>
              <a:spcBef>
                <a:spcPct val="0"/>
              </a:spcBef>
              <a:buNone/>
            </a:pPr>
            <a:r>
              <a:rPr lang="nl-NL" altLang="nl-NL" sz="1600" dirty="0">
                <a:latin typeface="+mn-lt"/>
                <a:cs typeface="Calibri"/>
              </a:rPr>
              <a:t>Het visiedocument wordt alleen beoordeeld als het aan de 'voorwaarden voor beoordeling' voldoet. De checklist hiervoor zie je hiernaast en is ook te downloaden in de Wiki.</a:t>
            </a:r>
          </a:p>
        </p:txBody>
      </p:sp>
    </p:spTree>
    <p:extLst>
      <p:ext uri="{BB962C8B-B14F-4D97-AF65-F5344CB8AC3E}">
        <p14:creationId xmlns:p14="http://schemas.microsoft.com/office/powerpoint/2010/main" val="2429038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838200" y="1934093"/>
            <a:ext cx="4820886" cy="1077218"/>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dirty="0">
                <a:solidFill>
                  <a:srgbClr val="0070C0"/>
                </a:solidFill>
                <a:latin typeface="+mn-lt"/>
              </a:rPr>
              <a:t>Reflectiegesprek</a:t>
            </a:r>
          </a:p>
          <a:p>
            <a:pPr eaLnBrk="1" hangingPunct="1">
              <a:spcBef>
                <a:spcPct val="0"/>
              </a:spcBef>
              <a:buFontTx/>
              <a:buNone/>
            </a:pPr>
            <a:r>
              <a:rPr lang="nl-NL" altLang="nl-NL" sz="1600" dirty="0">
                <a:latin typeface="+mn-lt"/>
              </a:rPr>
              <a:t>Je voert een reflectiegesprek over je eigen handelen tijdens de periode en de koppeling met de werkprocessen. Hiermee wordt leerdoel 5 getoetst. </a:t>
            </a:r>
          </a:p>
        </p:txBody>
      </p:sp>
      <p:sp>
        <p:nvSpPr>
          <p:cNvPr id="11" name="Rechthoek 10"/>
          <p:cNvSpPr/>
          <p:nvPr/>
        </p:nvSpPr>
        <p:spPr>
          <a:xfrm>
            <a:off x="10136183" y="6216646"/>
            <a:ext cx="1779654" cy="369332"/>
          </a:xfrm>
          <a:prstGeom prst="rect">
            <a:avLst/>
          </a:prstGeom>
        </p:spPr>
        <p:txBody>
          <a:bodyPr wrap="none">
            <a:spAutoFit/>
          </a:bodyPr>
          <a:lstStyle/>
          <a:p>
            <a:r>
              <a:rPr lang="nl-NL"/>
              <a:t>IBS-SEM-SVT-L43</a:t>
            </a:r>
            <a:endParaRPr lang="nl-NL">
              <a:solidFill>
                <a:schemeClr val="bg1">
                  <a:lumMod val="50000"/>
                </a:schemeClr>
              </a:solidFill>
            </a:endParaRPr>
          </a:p>
        </p:txBody>
      </p:sp>
      <p:sp>
        <p:nvSpPr>
          <p:cNvPr id="12" name="Tijdelijke aanduiding voor inhoud 4"/>
          <p:cNvSpPr txBox="1">
            <a:spLocks noChangeArrowheads="1"/>
          </p:cNvSpPr>
          <p:nvPr/>
        </p:nvSpPr>
        <p:spPr bwMode="auto">
          <a:xfrm>
            <a:off x="6096000" y="1934093"/>
            <a:ext cx="5477882" cy="2283702"/>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nchor="t">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None/>
            </a:pPr>
            <a:r>
              <a:rPr lang="nl-NL" altLang="nl-NL" sz="1600" b="1">
                <a:latin typeface="+mn-lt"/>
              </a:rPr>
              <a:t>Succescriteria leerdoel 5</a:t>
            </a:r>
            <a:endParaRPr lang="nl-NL"/>
          </a:p>
          <a:p>
            <a:pPr marL="0" indent="0">
              <a:lnSpc>
                <a:spcPct val="100000"/>
              </a:lnSpc>
              <a:spcBef>
                <a:spcPts val="0"/>
              </a:spcBef>
              <a:spcAft>
                <a:spcPts val="0"/>
              </a:spcAft>
              <a:buNone/>
            </a:pPr>
            <a:r>
              <a:rPr lang="nl-NL" sz="1600">
                <a:latin typeface="+mn-lt"/>
              </a:rPr>
              <a:t>-Je kunt de uitvoering van de opdracht evalueren aan de hand van de werkprocessen. </a:t>
            </a:r>
          </a:p>
          <a:p>
            <a:pPr marL="0" indent="0">
              <a:lnSpc>
                <a:spcPct val="100000"/>
              </a:lnSpc>
              <a:spcBef>
                <a:spcPts val="0"/>
              </a:spcBef>
              <a:spcAft>
                <a:spcPts val="0"/>
              </a:spcAft>
              <a:buNone/>
            </a:pPr>
            <a:r>
              <a:rPr lang="nl-NL" sz="1600">
                <a:latin typeface="+mn-lt"/>
              </a:rPr>
              <a:t>-Je kunt verbeterpunten op je eigen handelen formuleren.  </a:t>
            </a:r>
          </a:p>
          <a:p>
            <a:pPr marL="0" indent="0">
              <a:lnSpc>
                <a:spcPct val="100000"/>
              </a:lnSpc>
              <a:spcBef>
                <a:spcPts val="0"/>
              </a:spcBef>
              <a:spcAft>
                <a:spcPts val="0"/>
              </a:spcAft>
              <a:buNone/>
            </a:pPr>
            <a:r>
              <a:rPr lang="nl-NL" sz="1600">
                <a:latin typeface="+mn-lt"/>
              </a:rPr>
              <a:t>-Je kunt je verbeterpunten vertalen naar concrete acties.</a:t>
            </a:r>
          </a:p>
          <a:p>
            <a:pPr marL="0" indent="0">
              <a:lnSpc>
                <a:spcPct val="100000"/>
              </a:lnSpc>
              <a:spcBef>
                <a:spcPts val="0"/>
              </a:spcBef>
              <a:spcAft>
                <a:spcPts val="0"/>
              </a:spcAft>
              <a:buNone/>
            </a:pPr>
            <a:r>
              <a:rPr lang="nl-NL" sz="1600">
                <a:latin typeface="+mn-lt"/>
              </a:rPr>
              <a:t>-Je kunt sterke punten van je eigen handelen formuleren.</a:t>
            </a:r>
          </a:p>
          <a:p>
            <a:pPr marL="0" indent="0">
              <a:lnSpc>
                <a:spcPct val="100000"/>
              </a:lnSpc>
              <a:spcBef>
                <a:spcPts val="0"/>
              </a:spcBef>
              <a:spcAft>
                <a:spcPts val="0"/>
              </a:spcAft>
              <a:buNone/>
            </a:pPr>
            <a:r>
              <a:rPr lang="nl-NL" sz="1600">
                <a:latin typeface="+mn-lt"/>
              </a:rPr>
              <a:t>-Je kunt je sterke punten onderbouwen met voorbeelden uit de praktijk.</a:t>
            </a:r>
          </a:p>
          <a:p>
            <a:pPr marL="0" indent="0">
              <a:lnSpc>
                <a:spcPct val="100000"/>
              </a:lnSpc>
              <a:spcBef>
                <a:spcPts val="0"/>
              </a:spcBef>
              <a:spcAft>
                <a:spcPts val="0"/>
              </a:spcAft>
              <a:buNone/>
            </a:pPr>
            <a:r>
              <a:rPr lang="nl-NL" sz="1600">
                <a:latin typeface="+mn-lt"/>
              </a:rPr>
              <a:t>-Je kunt je eigen leiderschap binnen de opdracht evalueren.</a:t>
            </a:r>
            <a:endParaRPr lang="nl-NL" altLang="nl-NL" sz="1600">
              <a:latin typeface="+mn-lt"/>
            </a:endParaRPr>
          </a:p>
        </p:txBody>
      </p:sp>
      <p:sp>
        <p:nvSpPr>
          <p:cNvPr id="13" name="Titel 1"/>
          <p:cNvSpPr>
            <a:spLocks noGrp="1"/>
          </p:cNvSpPr>
          <p:nvPr>
            <p:ph type="title"/>
          </p:nvPr>
        </p:nvSpPr>
        <p:spPr>
          <a:xfrm>
            <a:off x="838200" y="389411"/>
            <a:ext cx="10515600" cy="1325563"/>
          </a:xfrm>
        </p:spPr>
        <p:txBody>
          <a:bodyPr>
            <a:normAutofit/>
          </a:bodyPr>
          <a:lstStyle/>
          <a:p>
            <a:r>
              <a:rPr lang="nl-NL"/>
              <a:t>IBS Stad van de toekomst</a:t>
            </a:r>
            <a:br>
              <a:rPr lang="nl-NL"/>
            </a:br>
            <a:r>
              <a:rPr lang="nl-NL" sz="3200" i="1">
                <a:ea typeface="+mj-lt"/>
                <a:cs typeface="+mj-lt"/>
              </a:rPr>
              <a:t>Specialisatie Lifestyle</a:t>
            </a:r>
            <a:endParaRPr lang="nl-NL" sz="4000" i="1">
              <a:cs typeface="Calibri Light" panose="020F0302020204030204"/>
            </a:endParaRPr>
          </a:p>
        </p:txBody>
      </p:sp>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40689" y="4675241"/>
            <a:ext cx="3395494" cy="1910737"/>
          </a:xfrm>
          <a:prstGeom prst="rect">
            <a:avLst/>
          </a:prstGeom>
        </p:spPr>
      </p:pic>
    </p:spTree>
    <p:extLst>
      <p:ext uri="{BB962C8B-B14F-4D97-AF65-F5344CB8AC3E}">
        <p14:creationId xmlns:p14="http://schemas.microsoft.com/office/powerpoint/2010/main" val="244664281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E3C2A6A-2EDD-466E-A62F-BF3861410A10}">
  <ds:schemaRefs>
    <ds:schemaRef ds:uri="http://schemas.microsoft.com/sharepoint/v3/contenttype/forms"/>
  </ds:schemaRefs>
</ds:datastoreItem>
</file>

<file path=customXml/itemProps2.xml><?xml version="1.0" encoding="utf-8"?>
<ds:datastoreItem xmlns:ds="http://schemas.openxmlformats.org/officeDocument/2006/customXml" ds:itemID="{9656A5FE-8E98-4B95-99FE-63CDF5B9E8D9}">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61C78DB4-EC96-4055-BF4C-E6C0D07968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1041</Words>
  <Application>Microsoft Office PowerPoint</Application>
  <PresentationFormat>Breedbeeld</PresentationFormat>
  <Paragraphs>113</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Calibri</vt:lpstr>
      <vt:lpstr>Calibri Light</vt:lpstr>
      <vt:lpstr>Kantoorthema</vt:lpstr>
      <vt:lpstr>IBS Stad van de toekomst – periode 3 specialisatie Lifestyle</vt:lpstr>
      <vt:lpstr>IBS Stad van de toekomst Specialisatie Lifestyle</vt:lpstr>
      <vt:lpstr>IBS Stad van de toekomst Specialisatie Lifestyle</vt:lpstr>
      <vt:lpstr>IBS Stad van de toekomst Specialisatie Lifestyle</vt:lpstr>
      <vt:lpstr>IBS Stad van de toekomst Specialisatie Lifestyle</vt:lpstr>
      <vt:lpstr>Voorwaarde voor beoordeling visiedocument</vt:lpstr>
      <vt:lpstr>IBS Stad van de toekomst Specialisatie Lifestyle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lastModifiedBy>Marieke Drabbe</cp:lastModifiedBy>
  <cp:revision>1</cp:revision>
  <dcterms:created xsi:type="dcterms:W3CDTF">2017-02-03T11:29:36Z</dcterms:created>
  <dcterms:modified xsi:type="dcterms:W3CDTF">2020-07-13T08:00:15Z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